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embeddedFontLst>
    <p:embeddedFont>
      <p:font typeface="Lato" charset="0"/>
      <p:regular r:id="rId36"/>
      <p:bold r:id="rId37"/>
      <p:italic r:id="rId38"/>
      <p:boldItalic r:id="rId39"/>
    </p:embeddedFont>
    <p:embeddedFont>
      <p:font typeface="Poppins" charset="0"/>
      <p:regular r:id="rId40"/>
      <p:bold r:id="rId41"/>
      <p:italic r:id="rId42"/>
      <p:boldItalic r:id="rId43"/>
    </p:embeddedFont>
    <p:embeddedFont>
      <p:font typeface="Raleway" charset="0"/>
      <p:regular r:id="rId44"/>
      <p:bold r:id="rId45"/>
      <p:italic r:id="rId46"/>
      <p:boldItalic r:id="rId47"/>
    </p:embeddedFont>
    <p:embeddedFont>
      <p:font typeface="Poppins Medium" charset="0"/>
      <p:regular r:id="rId48"/>
      <p:bold r:id="rId49"/>
      <p:italic r:id="rId50"/>
      <p:boldItalic r:id="rId51"/>
    </p:embeddedFont>
    <p:embeddedFont>
      <p:font typeface="Gill Sans" charset="0"/>
      <p:regular r:id="rId52"/>
      <p:bold r:id="rId53"/>
    </p:embeddedFont>
    <p:embeddedFont>
      <p:font typeface="Calibri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PJSlgxKbGbrrM+r8RfFewFIDU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91c16c26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891c16c26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891c16c26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10" name="Google Shape;21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1c16c26b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891c16c26b_0_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891c16c26b_0_6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1c16c26b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891c16c26b_0_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891c16c26b_0_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921cb83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8921cb83f2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234" name="Google Shape;234;g8921cb83f2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7b35bf3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8a7b35bf37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242" name="Google Shape;242;g8a7b35bf37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1c16c26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891c16c26b_0_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891c16c26b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1c16c26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891c16c26b_0_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891c16c26b_0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1c16c26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891c16c26b_0_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891c16c26b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91c16c26b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891c16c26b_0_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891c16c26b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91c16c26b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891c16c26b_0_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891c16c26b_0_7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91c16c26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91c16c26b_0_7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891c16c26b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91c16c26b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891c16c26b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891c16c26b_0_7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1c16c26b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891c16c26b_0_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891c16c26b_0_7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91c16c26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891c16c26b_0_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g891c16c26b_0_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91c16c26b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891c16c26b_0_8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891c16c26b_0_8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21cb83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8921cb83f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54" name="Google Shape;354;g8921cb83f2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921cb83f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8921cb83f2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38" name="Google Shape;438;g8921cb83f2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921cb83f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8921cb83f2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46" name="Google Shape;446;g8921cb83f2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921cb83f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8921cb83f2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75" name="Google Shape;475;g8921cb83f2_0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921cb83f2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8921cb83f2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8921cb83f2_0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7b35bf3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7b35bf3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a7b35bf3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921cb83f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8921cb83f2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492" name="Google Shape;492;g8921cb83f2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500" name="Google Shape;5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08" name="Google Shape;50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21cb83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8921cb83f2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8921cb83f2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1c16c26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891c16c26b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60" name="Google Shape;160;g891c16c26b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7b35bf3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8a7b35bf3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195" name="Google Shape;195;g8a7b35bf3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a7b35bf3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a7b35bf3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a7b35bf37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91c16c26b_0_64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91c16c26b_0_6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91c16c26b_0_59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g891c16c26b_0_59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0" name="Google Shape;60;g891c16c26b_0_5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891c16c26b_0_5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g891c16c26b_0_592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891c16c26b_0_592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891c16c26b_0_592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891c16c26b_0_59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1c16c26b_0_60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891c16c26b_0_60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9" name="Google Shape;69;g891c16c26b_0_6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891c16c26b_0_6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g891c16c26b_0_60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g891c16c26b_0_60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91c16c26b_0_60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g891c16c26b_0_60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76" name="Google Shape;76;g891c16c26b_0_6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891c16c26b_0_60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g891c16c26b_0_608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891c16c26b_0_608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g891c16c26b_0_60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g891c16c26b_0_616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83" name="Google Shape;83;g891c16c26b_0_6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891c16c26b_0_6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g891c16c26b_0_616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g891c16c26b_0_61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91c16c26b_0_6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g891c16c26b_0_62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90" name="Google Shape;90;g891c16c26b_0_6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891c16c26b_0_6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g891c16c26b_0_62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891c16c26b_0_62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g891c16c26b_0_622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g891c16c26b_0_62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91c16c26b_0_631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g891c16c26b_0_63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891c16c26b_0_634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101" name="Google Shape;101;g891c16c26b_0_6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891c16c26b_0_6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g891c16c26b_0_634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g891c16c26b_0_634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891c16c26b_0_63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1c16c26b_0_64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891c16c26b_0_646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g891c16c26b_0_646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891c16c26b_0_646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891c16c26b_0_6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891c16c26b_0_57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g891c16c26b_0_57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4" name="Google Shape;24;g891c16c26b_0_5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891c16c26b_0_5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g891c16c26b_0_570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g891c16c26b_0_570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g891c16c26b_0_57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91c16c26b_0_6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g891c16c26b_0_651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" name="Google Shape;32;g891c16c26b_0_651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891c16c26b_0_651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marL="914400" lvl="1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2222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91c16c26b_0_656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891c16c26b_0_656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37;g891c16c26b_0_6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91c16c26b_0_6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" name="Google Shape;40;g891c16c26b_0_660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91c16c26b_0_66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g891c16c26b_0_57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5" name="Google Shape;45;g891c16c26b_0_5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891c16c26b_0_5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891c16c26b_0_57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891c16c26b_0_57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91c16c26b_0_58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g891c16c26b_0_58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2" name="Google Shape;52;g891c16c26b_0_5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891c16c26b_0_5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g891c16c26b_0_58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891c16c26b_0_58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g891c16c26b_0_58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91c16c26b_0_5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aleway"/>
              <a:buNone/>
              <a:defRPr sz="37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g891c16c26b_0_5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891c16c26b_0_56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1c16c26b_0_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endParaRPr/>
          </a:p>
        </p:txBody>
      </p:sp>
      <p:pic>
        <p:nvPicPr>
          <p:cNvPr id="114" name="Google Shape;114;g891c16c26b_0_43"/>
          <p:cNvPicPr preferRelativeResize="0"/>
          <p:nvPr/>
        </p:nvPicPr>
        <p:blipFill rotWithShape="1">
          <a:blip r:embed="rId3">
            <a:alphaModFix/>
          </a:blip>
          <a:srcRect l="3841" t="5043" r="2908" b="5061"/>
          <a:stretch/>
        </p:blipFill>
        <p:spPr>
          <a:xfrm>
            <a:off x="2483525" y="1037550"/>
            <a:ext cx="7224950" cy="3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13" name="Google Shape;213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10</a:t>
            </a:fld>
            <a:endParaRPr/>
          </a:p>
        </p:txBody>
      </p:sp>
      <p:pic>
        <p:nvPicPr>
          <p:cNvPr id="214" name="Google Shape;214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1c16c26b_0_66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11</a:t>
            </a:fld>
            <a:endParaRPr/>
          </a:p>
        </p:txBody>
      </p:sp>
      <p:pic>
        <p:nvPicPr>
          <p:cNvPr id="221" name="Google Shape;221;g891c16c26b_0_6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6250" y="3795950"/>
            <a:ext cx="5035475" cy="2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91c16c26b_0_6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00" y="696475"/>
            <a:ext cx="5523251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1c16c26b_0_67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12</a:t>
            </a:fld>
            <a:endParaRPr/>
          </a:p>
        </p:txBody>
      </p:sp>
      <p:pic>
        <p:nvPicPr>
          <p:cNvPr id="229" name="Google Shape;229;g891c16c26b_0_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875" y="1170937"/>
            <a:ext cx="5573850" cy="52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891c16c26b_0_6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4350" y="1455675"/>
            <a:ext cx="5249949" cy="4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21cb83f2_0_26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237" name="Google Shape;237;g8921cb83f2_0_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13</a:t>
            </a:fld>
            <a:endParaRPr/>
          </a:p>
        </p:txBody>
      </p:sp>
      <p:pic>
        <p:nvPicPr>
          <p:cNvPr id="238" name="Google Shape;238;g8921cb83f2_0_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7" r="8799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7b35bf37_0_135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245" name="Google Shape;245;g8a7b35bf37_0_135"/>
          <p:cNvGrpSpPr/>
          <p:nvPr/>
        </p:nvGrpSpPr>
        <p:grpSpPr>
          <a:xfrm>
            <a:off x="7405952" y="1452039"/>
            <a:ext cx="1737870" cy="1741932"/>
            <a:chOff x="403166" y="1435608"/>
            <a:chExt cx="2456700" cy="2596024"/>
          </a:xfrm>
        </p:grpSpPr>
        <p:sp>
          <p:nvSpPr>
            <p:cNvPr id="246" name="Google Shape;246;g8a7b35bf37_0_135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47" name="Google Shape;247;g8a7b35bf37_0_135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8a7b35bf37_0_135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9" name="Google Shape;249;g8a7b35bf37_0_135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250" name="Google Shape;250;g8a7b35bf37_0_135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251" name="Google Shape;251;g8a7b35bf37_0_135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252" name="Google Shape;252;g8a7b35bf37_0_135"/>
          <p:cNvGrpSpPr/>
          <p:nvPr/>
        </p:nvGrpSpPr>
        <p:grpSpPr>
          <a:xfrm>
            <a:off x="10199108" y="1419857"/>
            <a:ext cx="1690701" cy="1769836"/>
            <a:chOff x="3363489" y="1435608"/>
            <a:chExt cx="2456700" cy="2592406"/>
          </a:xfrm>
        </p:grpSpPr>
        <p:pic>
          <p:nvPicPr>
            <p:cNvPr id="253" name="Google Shape;253;g8a7b35bf37_0_1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g8a7b35bf37_0_135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5" name="Google Shape;255;g8a7b35bf37_0_135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6" name="Google Shape;256;g8a7b35bf37_0_135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257" name="Google Shape;257;g8a7b35bf37_0_135"/>
          <p:cNvSpPr txBox="1"/>
          <p:nvPr/>
        </p:nvSpPr>
        <p:spPr>
          <a:xfrm>
            <a:off x="7175656" y="6147843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258" name="Google Shape;258;g8a7b35bf37_0_135"/>
          <p:cNvSpPr txBox="1"/>
          <p:nvPr/>
        </p:nvSpPr>
        <p:spPr>
          <a:xfrm>
            <a:off x="9575255" y="6183764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259" name="Google Shape;259;g8a7b35bf37_0_135"/>
          <p:cNvGrpSpPr/>
          <p:nvPr/>
        </p:nvGrpSpPr>
        <p:grpSpPr>
          <a:xfrm>
            <a:off x="7405893" y="4187411"/>
            <a:ext cx="2072472" cy="1996332"/>
            <a:chOff x="6338184" y="1435608"/>
            <a:chExt cx="2456700" cy="2596011"/>
          </a:xfrm>
        </p:grpSpPr>
        <p:sp>
          <p:nvSpPr>
            <p:cNvPr id="260" name="Google Shape;260;g8a7b35bf37_0_135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1" name="Google Shape;261;g8a7b35bf37_0_135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2" name="Google Shape;262;g8a7b35bf37_0_135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263" name="Google Shape;263;g8a7b35bf37_0_1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g8a7b35bf37_0_135"/>
          <p:cNvGrpSpPr/>
          <p:nvPr/>
        </p:nvGrpSpPr>
        <p:grpSpPr>
          <a:xfrm>
            <a:off x="10234871" y="4288779"/>
            <a:ext cx="1655570" cy="1725624"/>
            <a:chOff x="9314007" y="1435608"/>
            <a:chExt cx="2456700" cy="2604323"/>
          </a:xfrm>
        </p:grpSpPr>
        <p:grpSp>
          <p:nvGrpSpPr>
            <p:cNvPr id="265" name="Google Shape;265;g8a7b35bf37_0_135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266" name="Google Shape;266;g8a7b35bf37_0_135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67" name="Google Shape;267;g8a7b35bf37_0_13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g8a7b35bf37_0_135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69" name="Google Shape;269;g8a7b35bf37_0_135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270" name="Google Shape;270;g8a7b35bf37_0_135"/>
          <p:cNvSpPr txBox="1"/>
          <p:nvPr/>
        </p:nvSpPr>
        <p:spPr>
          <a:xfrm>
            <a:off x="458011" y="1524258"/>
            <a:ext cx="67416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create a </a:t>
            </a: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 Management System 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US" sz="2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Java Development Tools, MYSQL having three user types:-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endParaRPr>
              <a:solidFill>
                <a:schemeClr val="dk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with their specific roles and finally convert it into a REST based system using Jersey and Dropwizard.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91c16c26b_0_691"/>
          <p:cNvSpPr txBox="1">
            <a:spLocks noGrp="1"/>
          </p:cNvSpPr>
          <p:nvPr>
            <p:ph type="ctrTitle"/>
          </p:nvPr>
        </p:nvSpPr>
        <p:spPr>
          <a:xfrm>
            <a:off x="972600" y="1763275"/>
            <a:ext cx="40071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Char char="●"/>
            </a:pPr>
            <a:r>
              <a:rPr lang="en-US"/>
              <a:t>Use Case</a:t>
            </a:r>
            <a:endParaRPr/>
          </a:p>
        </p:txBody>
      </p:sp>
      <p:sp>
        <p:nvSpPr>
          <p:cNvPr id="277" name="Google Shape;277;g891c16c26b_0_69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15</a:t>
            </a:fld>
            <a:endParaRPr/>
          </a:p>
        </p:txBody>
      </p:sp>
      <p:pic>
        <p:nvPicPr>
          <p:cNvPr id="278" name="Google Shape;278;g891c16c26b_0_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700" y="815150"/>
            <a:ext cx="6243599" cy="5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91c16c26b_0_699"/>
          <p:cNvSpPr txBox="1">
            <a:spLocks noGrp="1"/>
          </p:cNvSpPr>
          <p:nvPr>
            <p:ph type="ctrTitle"/>
          </p:nvPr>
        </p:nvSpPr>
        <p:spPr>
          <a:xfrm>
            <a:off x="835100" y="1822050"/>
            <a:ext cx="4650600" cy="16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Class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800"/>
              <a:t>   Diagram</a:t>
            </a:r>
            <a:endParaRPr sz="4800"/>
          </a:p>
        </p:txBody>
      </p:sp>
      <p:sp>
        <p:nvSpPr>
          <p:cNvPr id="285" name="Google Shape;285;g891c16c26b_0_69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16</a:t>
            </a:fld>
            <a:endParaRPr/>
          </a:p>
        </p:txBody>
      </p:sp>
      <p:pic>
        <p:nvPicPr>
          <p:cNvPr id="286" name="Google Shape;286;g891c16c26b_0_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7275" y="721750"/>
            <a:ext cx="7844926" cy="60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1c16c26b_0_709"/>
          <p:cNvSpPr txBox="1">
            <a:spLocks noGrp="1"/>
          </p:cNvSpPr>
          <p:nvPr>
            <p:ph type="ctrTitle"/>
          </p:nvPr>
        </p:nvSpPr>
        <p:spPr>
          <a:xfrm>
            <a:off x="970650" y="2345330"/>
            <a:ext cx="10250700" cy="3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●"/>
            </a:pPr>
            <a:r>
              <a:rPr lang="en-US" sz="4200" b="0">
                <a:solidFill>
                  <a:schemeClr val="accent1"/>
                </a:solidFill>
              </a:rPr>
              <a:t>Activity Diagrams</a:t>
            </a:r>
            <a:endParaRPr sz="4200" b="0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●"/>
            </a:pPr>
            <a:r>
              <a:rPr lang="en-US" sz="4200" b="0">
                <a:solidFill>
                  <a:schemeClr val="accent1"/>
                </a:solidFill>
              </a:rPr>
              <a:t>Sequence Diagrams</a:t>
            </a:r>
            <a:endParaRPr sz="4200" b="0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●"/>
            </a:pPr>
            <a:r>
              <a:rPr lang="en-US" sz="4200" b="0">
                <a:solidFill>
                  <a:schemeClr val="accent1"/>
                </a:solidFill>
              </a:rPr>
              <a:t>Component Diagrams</a:t>
            </a:r>
            <a:endParaRPr sz="4200" b="0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●"/>
            </a:pPr>
            <a:r>
              <a:rPr lang="en-US" sz="4200" b="0">
                <a:solidFill>
                  <a:schemeClr val="accent1"/>
                </a:solidFill>
              </a:rPr>
              <a:t>Deployment Diagrams</a:t>
            </a:r>
            <a:endParaRPr sz="4200" b="0">
              <a:solidFill>
                <a:schemeClr val="accent1"/>
              </a:solidFill>
            </a:endParaRPr>
          </a:p>
        </p:txBody>
      </p:sp>
      <p:sp>
        <p:nvSpPr>
          <p:cNvPr id="293" name="Google Shape;293;g891c16c26b_0_70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17</a:t>
            </a:fld>
            <a:endParaRPr/>
          </a:p>
        </p:txBody>
      </p:sp>
      <p:sp>
        <p:nvSpPr>
          <p:cNvPr id="294" name="Google Shape;294;g891c16c26b_0_709"/>
          <p:cNvSpPr txBox="1"/>
          <p:nvPr/>
        </p:nvSpPr>
        <p:spPr>
          <a:xfrm>
            <a:off x="2702150" y="974300"/>
            <a:ext cx="49980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Other Diagrams</a:t>
            </a:r>
            <a:endParaRPr sz="5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91c16c26b_0_717"/>
          <p:cNvSpPr txBox="1">
            <a:spLocks noGrp="1"/>
          </p:cNvSpPr>
          <p:nvPr>
            <p:ph type="ctrTitle"/>
          </p:nvPr>
        </p:nvSpPr>
        <p:spPr>
          <a:xfrm>
            <a:off x="504650" y="1687375"/>
            <a:ext cx="5348100" cy="21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Java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Fundamentals</a:t>
            </a:r>
            <a:endParaRPr/>
          </a:p>
        </p:txBody>
      </p:sp>
      <p:sp>
        <p:nvSpPr>
          <p:cNvPr id="301" name="Google Shape;301;g891c16c26b_0_71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18</a:t>
            </a:fld>
            <a:endParaRPr/>
          </a:p>
        </p:txBody>
      </p:sp>
      <p:pic>
        <p:nvPicPr>
          <p:cNvPr id="302" name="Google Shape;302;g891c16c26b_0_7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4000" y="1347800"/>
            <a:ext cx="5909025" cy="4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1c16c26b_0_726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UML to CODE</a:t>
            </a:r>
            <a:endParaRPr/>
          </a:p>
        </p:txBody>
      </p:sp>
      <p:sp>
        <p:nvSpPr>
          <p:cNvPr id="309" name="Google Shape;309;g891c16c26b_0_726"/>
          <p:cNvSpPr txBox="1">
            <a:spLocks noGrp="1"/>
          </p:cNvSpPr>
          <p:nvPr>
            <p:ph type="subTitle" idx="1"/>
          </p:nvPr>
        </p:nvSpPr>
        <p:spPr>
          <a:xfrm>
            <a:off x="972825" y="2973444"/>
            <a:ext cx="102507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Setting up the skeleton of the student management system.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Implementing the basic functionalities in JAVA.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Setting up all the use cases.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Initial code review.</a:t>
            </a:r>
            <a:endParaRPr sz="2400"/>
          </a:p>
        </p:txBody>
      </p:sp>
      <p:sp>
        <p:nvSpPr>
          <p:cNvPr id="310" name="Google Shape;310;g891c16c26b_0_72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subTitle" idx="1"/>
          </p:nvPr>
        </p:nvSpPr>
        <p:spPr>
          <a:xfrm>
            <a:off x="685979" y="1870000"/>
            <a:ext cx="6470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sz="5000">
                <a:solidFill>
                  <a:schemeClr val="dk2"/>
                </a:solidFill>
              </a:rPr>
              <a:t>Where I started?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</a:t>
            </a:fld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2448" y="2188998"/>
            <a:ext cx="3389100" cy="3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765825" y="3037775"/>
            <a:ext cx="4556700" cy="2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Unaware of the industry development methods.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Pre learning materials cleared the basics.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1c16c26b_0_733"/>
          <p:cNvSpPr txBox="1">
            <a:spLocks noGrp="1"/>
          </p:cNvSpPr>
          <p:nvPr>
            <p:ph type="ctrTitle"/>
          </p:nvPr>
        </p:nvSpPr>
        <p:spPr>
          <a:xfrm>
            <a:off x="972600" y="1763275"/>
            <a:ext cx="35769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317" name="Google Shape;317;g891c16c26b_0_73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20</a:t>
            </a:fld>
            <a:endParaRPr/>
          </a:p>
        </p:txBody>
      </p:sp>
      <p:pic>
        <p:nvPicPr>
          <p:cNvPr id="318" name="Google Shape;318;g891c16c26b_0_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75" y="1763275"/>
            <a:ext cx="7476900" cy="385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91c16c26b_0_741"/>
          <p:cNvSpPr txBox="1">
            <a:spLocks noGrp="1"/>
          </p:cNvSpPr>
          <p:nvPr>
            <p:ph type="ctrTitle"/>
          </p:nvPr>
        </p:nvSpPr>
        <p:spPr>
          <a:xfrm>
            <a:off x="972600" y="1763273"/>
            <a:ext cx="102507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sz="4200"/>
              <a:t>Integrating JAVA code with the database : </a:t>
            </a:r>
            <a:r>
              <a:rPr lang="en-US" sz="4200" u="sng"/>
              <a:t>JDBC</a:t>
            </a:r>
            <a:endParaRPr sz="4200" u="sng"/>
          </a:p>
        </p:txBody>
      </p:sp>
      <p:sp>
        <p:nvSpPr>
          <p:cNvPr id="325" name="Google Shape;325;g891c16c26b_0_74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21</a:t>
            </a:fld>
            <a:endParaRPr/>
          </a:p>
        </p:txBody>
      </p:sp>
      <p:pic>
        <p:nvPicPr>
          <p:cNvPr id="326" name="Google Shape;326;g891c16c26b_0_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5675" y="3758097"/>
            <a:ext cx="6043100" cy="2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1c16c26b_0_749"/>
          <p:cNvSpPr txBox="1">
            <a:spLocks noGrp="1"/>
          </p:cNvSpPr>
          <p:nvPr>
            <p:ph type="ctrTitle"/>
          </p:nvPr>
        </p:nvSpPr>
        <p:spPr>
          <a:xfrm>
            <a:off x="972825" y="607375"/>
            <a:ext cx="69426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Database Schema</a:t>
            </a:r>
            <a:endParaRPr/>
          </a:p>
        </p:txBody>
      </p:sp>
      <p:sp>
        <p:nvSpPr>
          <p:cNvPr id="333" name="Google Shape;333;g891c16c26b_0_74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22</a:t>
            </a:fld>
            <a:endParaRPr/>
          </a:p>
        </p:txBody>
      </p:sp>
      <p:pic>
        <p:nvPicPr>
          <p:cNvPr id="334" name="Google Shape;334;g891c16c26b_0_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300" y="1606975"/>
            <a:ext cx="7305100" cy="51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91c16c26b_0_824"/>
          <p:cNvSpPr txBox="1">
            <a:spLocks noGrp="1"/>
          </p:cNvSpPr>
          <p:nvPr>
            <p:ph type="ctrTitle"/>
          </p:nvPr>
        </p:nvSpPr>
        <p:spPr>
          <a:xfrm>
            <a:off x="972600" y="1763272"/>
            <a:ext cx="102507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Taking the REST way!</a:t>
            </a:r>
            <a:endParaRPr/>
          </a:p>
        </p:txBody>
      </p:sp>
      <p:sp>
        <p:nvSpPr>
          <p:cNvPr id="341" name="Google Shape;341;g891c16c26b_0_82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23</a:t>
            </a:fld>
            <a:endParaRPr/>
          </a:p>
        </p:txBody>
      </p:sp>
      <p:pic>
        <p:nvPicPr>
          <p:cNvPr id="342" name="Google Shape;342;g891c16c26b_0_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475" y="3049400"/>
            <a:ext cx="6969825" cy="35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91c16c26b_0_832"/>
          <p:cNvSpPr txBox="1">
            <a:spLocks noGrp="1"/>
          </p:cNvSpPr>
          <p:nvPr>
            <p:ph type="ctrTitle"/>
          </p:nvPr>
        </p:nvSpPr>
        <p:spPr>
          <a:xfrm>
            <a:off x="972600" y="1763272"/>
            <a:ext cx="102507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Dropwizard</a:t>
            </a:r>
            <a:endParaRPr/>
          </a:p>
        </p:txBody>
      </p:sp>
      <p:sp>
        <p:nvSpPr>
          <p:cNvPr id="349" name="Google Shape;349;g891c16c26b_0_83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24</a:t>
            </a:fld>
            <a:endParaRPr/>
          </a:p>
        </p:txBody>
      </p:sp>
      <p:pic>
        <p:nvPicPr>
          <p:cNvPr id="350" name="Google Shape;350;g891c16c26b_0_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925" y="3366918"/>
            <a:ext cx="5536008" cy="29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921cb83f2_0_130"/>
          <p:cNvSpPr txBox="1">
            <a:spLocks noGrp="1"/>
          </p:cNvSpPr>
          <p:nvPr>
            <p:ph type="ctrTitle"/>
          </p:nvPr>
        </p:nvSpPr>
        <p:spPr>
          <a:xfrm>
            <a:off x="1290076" y="2560300"/>
            <a:ext cx="3503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357" name="Google Shape;357;g8921cb83f2_0_1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25</a:t>
            </a:fld>
            <a:endParaRPr/>
          </a:p>
        </p:txBody>
      </p:sp>
      <p:pic>
        <p:nvPicPr>
          <p:cNvPr id="358" name="Google Shape;358;g8921cb83f2_0_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50"/>
          <a:stretch/>
        </p:blipFill>
        <p:spPr>
          <a:xfrm>
            <a:off x="5864352" y="0"/>
            <a:ext cx="6309300" cy="68415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921cb83f2_0_159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41" name="Google Shape;441;g8921cb83f2_0_1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27</a:t>
            </a:fld>
            <a:endParaRPr/>
          </a:p>
        </p:txBody>
      </p:sp>
      <p:pic>
        <p:nvPicPr>
          <p:cNvPr id="442" name="Google Shape;442;g8921cb83f2_0_1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921cb83f2_0_18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28</a:t>
            </a:fld>
            <a:endParaRPr/>
          </a:p>
        </p:txBody>
      </p:sp>
      <p:sp>
        <p:nvSpPr>
          <p:cNvPr id="449" name="Google Shape;449;g8921cb83f2_0_188"/>
          <p:cNvSpPr/>
          <p:nvPr/>
        </p:nvSpPr>
        <p:spPr>
          <a:xfrm>
            <a:off x="1830542" y="182909"/>
            <a:ext cx="21945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50" name="Google Shape;450;g8921cb83f2_0_188"/>
          <p:cNvSpPr/>
          <p:nvPr/>
        </p:nvSpPr>
        <p:spPr>
          <a:xfrm>
            <a:off x="4998750" y="182900"/>
            <a:ext cx="21945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451" name="Google Shape;451;g8921cb83f2_0_188"/>
          <p:cNvSpPr/>
          <p:nvPr/>
        </p:nvSpPr>
        <p:spPr>
          <a:xfrm>
            <a:off x="8166950" y="182907"/>
            <a:ext cx="21945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  <a:endParaRPr/>
          </a:p>
        </p:txBody>
      </p:sp>
      <p:sp>
        <p:nvSpPr>
          <p:cNvPr id="452" name="Google Shape;452;g8921cb83f2_0_188"/>
          <p:cNvSpPr/>
          <p:nvPr/>
        </p:nvSpPr>
        <p:spPr>
          <a:xfrm>
            <a:off x="232742" y="1296776"/>
            <a:ext cx="2194500" cy="51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g8921cb83f2_0_188"/>
          <p:cNvSpPr/>
          <p:nvPr/>
        </p:nvSpPr>
        <p:spPr>
          <a:xfrm>
            <a:off x="771850" y="1250775"/>
            <a:ext cx="2194500" cy="52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g8921cb83f2_0_188"/>
          <p:cNvSpPr/>
          <p:nvPr/>
        </p:nvSpPr>
        <p:spPr>
          <a:xfrm>
            <a:off x="4993172" y="1537149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g8921cb83f2_0_188"/>
          <p:cNvSpPr/>
          <p:nvPr/>
        </p:nvSpPr>
        <p:spPr>
          <a:xfrm flipH="1">
            <a:off x="1830547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56" name="Google Shape;456;g8921cb83f2_0_188"/>
          <p:cNvSpPr/>
          <p:nvPr/>
        </p:nvSpPr>
        <p:spPr>
          <a:xfrm flipH="1">
            <a:off x="1830552" y="2340191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pic>
        <p:nvPicPr>
          <p:cNvPr id="457" name="Google Shape;457;g8921cb83f2_0_188"/>
          <p:cNvPicPr preferRelativeResize="0"/>
          <p:nvPr/>
        </p:nvPicPr>
        <p:blipFill rotWithShape="1">
          <a:blip r:embed="rId3">
            <a:alphaModFix/>
          </a:blip>
          <a:srcRect l="9305" t="12929"/>
          <a:stretch/>
        </p:blipFill>
        <p:spPr>
          <a:xfrm>
            <a:off x="5078800" y="1537150"/>
            <a:ext cx="2108875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8921cb83f2_0_188"/>
          <p:cNvPicPr preferRelativeResize="0"/>
          <p:nvPr/>
        </p:nvPicPr>
        <p:blipFill rotWithShape="1">
          <a:blip r:embed="rId4">
            <a:alphaModFix/>
          </a:blip>
          <a:srcRect t="7590" b="-7590"/>
          <a:stretch/>
        </p:blipFill>
        <p:spPr>
          <a:xfrm>
            <a:off x="2668700" y="1537151"/>
            <a:ext cx="513000" cy="7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8921cb83f2_0_188"/>
          <p:cNvSpPr/>
          <p:nvPr/>
        </p:nvSpPr>
        <p:spPr>
          <a:xfrm flipH="1">
            <a:off x="4993163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/>
          </a:p>
        </p:txBody>
      </p:sp>
      <p:sp>
        <p:nvSpPr>
          <p:cNvPr id="460" name="Google Shape;460;g8921cb83f2_0_188"/>
          <p:cNvSpPr/>
          <p:nvPr/>
        </p:nvSpPr>
        <p:spPr>
          <a:xfrm flipH="1">
            <a:off x="1827950" y="4103500"/>
            <a:ext cx="2194500" cy="346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/>
          </a:p>
        </p:txBody>
      </p:sp>
      <p:pic>
        <p:nvPicPr>
          <p:cNvPr id="461" name="Google Shape;461;g8921cb83f2_0_188"/>
          <p:cNvPicPr preferRelativeResize="0"/>
          <p:nvPr/>
        </p:nvPicPr>
        <p:blipFill rotWithShape="1">
          <a:blip r:embed="rId5">
            <a:alphaModFix/>
          </a:blip>
          <a:srcRect l="21650" t="23254" r="22963" b="21405"/>
          <a:stretch/>
        </p:blipFill>
        <p:spPr>
          <a:xfrm>
            <a:off x="2189324" y="4508178"/>
            <a:ext cx="1476950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8921cb83f2_0_188"/>
          <p:cNvPicPr preferRelativeResize="0"/>
          <p:nvPr/>
        </p:nvPicPr>
        <p:blipFill rotWithShape="1">
          <a:blip r:embed="rId6">
            <a:alphaModFix/>
          </a:blip>
          <a:srcRect t="31907" b="29062"/>
          <a:stretch/>
        </p:blipFill>
        <p:spPr>
          <a:xfrm>
            <a:off x="1830500" y="2589501"/>
            <a:ext cx="21944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8921cb83f2_0_188"/>
          <p:cNvPicPr preferRelativeResize="0"/>
          <p:nvPr/>
        </p:nvPicPr>
        <p:blipFill rotWithShape="1">
          <a:blip r:embed="rId7">
            <a:alphaModFix/>
          </a:blip>
          <a:srcRect t="24293" b="32905"/>
          <a:stretch/>
        </p:blipFill>
        <p:spPr>
          <a:xfrm>
            <a:off x="1795900" y="3287875"/>
            <a:ext cx="2263799" cy="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8921cb83f2_0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575" y="2503563"/>
            <a:ext cx="2108878" cy="9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8921cb83f2_0_188"/>
          <p:cNvSpPr/>
          <p:nvPr/>
        </p:nvSpPr>
        <p:spPr>
          <a:xfrm flipH="1">
            <a:off x="8155788" y="1209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/>
          </a:p>
        </p:txBody>
      </p:sp>
      <p:pic>
        <p:nvPicPr>
          <p:cNvPr id="466" name="Google Shape;466;g8921cb83f2_0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5800" y="1551673"/>
            <a:ext cx="2194500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8921cb83f2_0_1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1563" y="3477588"/>
            <a:ext cx="2108875" cy="8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8921cb83f2_0_1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52575" y="3021400"/>
            <a:ext cx="2108874" cy="9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8921cb83f2_0_188"/>
          <p:cNvSpPr/>
          <p:nvPr/>
        </p:nvSpPr>
        <p:spPr>
          <a:xfrm flipH="1">
            <a:off x="8227900" y="2667950"/>
            <a:ext cx="2109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pic>
        <p:nvPicPr>
          <p:cNvPr id="470" name="Google Shape;470;g8921cb83f2_0_188" descr="UML Practical Guide - All you need to know about UML modeli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52575" y="4339238"/>
            <a:ext cx="2108876" cy="1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8921cb83f2_0_188"/>
          <p:cNvSpPr/>
          <p:nvPr/>
        </p:nvSpPr>
        <p:spPr>
          <a:xfrm flipH="1">
            <a:off x="8252500" y="3969088"/>
            <a:ext cx="21090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921cb83f2_0_261"/>
          <p:cNvSpPr txBox="1">
            <a:spLocks noGrp="1"/>
          </p:cNvSpPr>
          <p:nvPr>
            <p:ph type="ctrTitle"/>
          </p:nvPr>
        </p:nvSpPr>
        <p:spPr>
          <a:xfrm>
            <a:off x="1106502" y="387073"/>
            <a:ext cx="34245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478" name="Google Shape;478;g8921cb83f2_0_2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29</a:t>
            </a:fld>
            <a:endParaRPr/>
          </a:p>
        </p:txBody>
      </p:sp>
      <p:pic>
        <p:nvPicPr>
          <p:cNvPr id="479" name="Google Shape;479;g8921cb83f2_0_2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7" t="299" r="11849" b="-209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480" name="Google Shape;480;g8921cb83f2_0_261"/>
          <p:cNvSpPr txBox="1">
            <a:spLocks noGrp="1"/>
          </p:cNvSpPr>
          <p:nvPr>
            <p:ph type="subTitle" idx="4294967295"/>
          </p:nvPr>
        </p:nvSpPr>
        <p:spPr>
          <a:xfrm>
            <a:off x="649200" y="3340550"/>
            <a:ext cx="4668300" cy="2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Code refactor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Adapting the design models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Design practices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Code modularity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a7b35bf37_0_1"/>
          <p:cNvSpPr txBox="1">
            <a:spLocks noGrp="1"/>
          </p:cNvSpPr>
          <p:nvPr>
            <p:ph type="ctrTitle"/>
          </p:nvPr>
        </p:nvSpPr>
        <p:spPr>
          <a:xfrm>
            <a:off x="970650" y="1852574"/>
            <a:ext cx="7824900" cy="85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Framework for 3 weeks program</a:t>
            </a:r>
            <a:endParaRPr sz="3800"/>
          </a:p>
        </p:txBody>
      </p:sp>
      <p:sp>
        <p:nvSpPr>
          <p:cNvPr id="130" name="Google Shape;130;g8a7b35bf37_0_1"/>
          <p:cNvSpPr txBox="1">
            <a:spLocks noGrp="1"/>
          </p:cNvSpPr>
          <p:nvPr>
            <p:ph type="subTitle" idx="1"/>
          </p:nvPr>
        </p:nvSpPr>
        <p:spPr>
          <a:xfrm>
            <a:off x="970650" y="3364325"/>
            <a:ext cx="10250700" cy="29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Duration : 16 Days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Regular assignments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Timely reviews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Doubts clearing sessions</a:t>
            </a:r>
            <a:endParaRPr sz="2600"/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MCQ sessions</a:t>
            </a:r>
            <a:endParaRPr sz="2600"/>
          </a:p>
        </p:txBody>
      </p:sp>
      <p:sp>
        <p:nvSpPr>
          <p:cNvPr id="131" name="Google Shape;131;g8a7b35bf37_0_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921cb83f2_0_290"/>
          <p:cNvSpPr txBox="1">
            <a:spLocks noGrp="1"/>
          </p:cNvSpPr>
          <p:nvPr>
            <p:ph type="ctrTitle"/>
          </p:nvPr>
        </p:nvSpPr>
        <p:spPr>
          <a:xfrm>
            <a:off x="1732402" y="2847175"/>
            <a:ext cx="1929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487" name="Google Shape;487;g8921cb83f2_0_29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30</a:t>
            </a:fld>
            <a:endParaRPr/>
          </a:p>
        </p:txBody>
      </p:sp>
      <p:pic>
        <p:nvPicPr>
          <p:cNvPr id="488" name="Google Shape;488;g8921cb83f2_0_29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7" r="439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921cb83f2_0_319"/>
          <p:cNvSpPr txBox="1">
            <a:spLocks noGrp="1"/>
          </p:cNvSpPr>
          <p:nvPr>
            <p:ph type="ctrTitle"/>
          </p:nvPr>
        </p:nvSpPr>
        <p:spPr>
          <a:xfrm>
            <a:off x="1341176" y="2847175"/>
            <a:ext cx="293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495" name="Google Shape;495;g8921cb83f2_0_3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31</a:t>
            </a:fld>
            <a:endParaRPr/>
          </a:p>
        </p:txBody>
      </p:sp>
      <p:pic>
        <p:nvPicPr>
          <p:cNvPr id="496" name="Google Shape;496;g8921cb83f2_0_3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9" r="149" b="8567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sz="2800" b="1"/>
          </a:p>
        </p:txBody>
      </p:sp>
      <p:sp>
        <p:nvSpPr>
          <p:cNvPr id="503" name="Google Shape;503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32</a:t>
            </a:fld>
            <a:endParaRPr/>
          </a:p>
        </p:txBody>
      </p:sp>
      <p:sp>
        <p:nvSpPr>
          <p:cNvPr id="504" name="Google Shape;504;p5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4</a:t>
            </a:fld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39" name="Google Shape;139;p4"/>
          <p:cNvSpPr/>
          <p:nvPr/>
        </p:nvSpPr>
        <p:spPr>
          <a:xfrm>
            <a:off x="522625" y="1154424"/>
            <a:ext cx="36693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L&amp;D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HR &amp; Experts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 startAt="3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Course-Co</a:t>
            </a:r>
            <a:r>
              <a:rPr lang="en-US" sz="1800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ordinators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21cb83f2_0_65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</a:rPr>
              <a:t>3 WEEKS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46" name="Google Shape;146;g8921cb83f2_0_65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8921cb83f2_0_65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g8921cb83f2_0_65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g8921cb83f2_0_65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g8921cb83f2_0_65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460,8</a:t>
            </a:r>
            <a:r>
              <a:rPr lang="en-US" sz="3200" b="0" i="0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00 SECONDS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g8921cb83f2_0_65"/>
          <p:cNvSpPr txBox="1"/>
          <p:nvPr/>
        </p:nvSpPr>
        <p:spPr>
          <a:xfrm>
            <a:off x="5007032" y="2530180"/>
            <a:ext cx="221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16 DAYS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g8921cb83f2_0_65"/>
          <p:cNvSpPr txBox="1"/>
          <p:nvPr/>
        </p:nvSpPr>
        <p:spPr>
          <a:xfrm>
            <a:off x="4757651" y="3315474"/>
            <a:ext cx="2709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128 HOURS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g8921cb83f2_0_65"/>
          <p:cNvSpPr txBox="1"/>
          <p:nvPr/>
        </p:nvSpPr>
        <p:spPr>
          <a:xfrm>
            <a:off x="4109259" y="4167935"/>
            <a:ext cx="3973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7,680 MINUTES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g8921cb83f2_0_65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g8921cb83f2_0_65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g8921cb83f2_0_65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891c16c26b_0_1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63" name="Google Shape;163;g891c16c26b_0_163"/>
          <p:cNvSpPr txBox="1">
            <a:spLocks noGrp="1"/>
          </p:cNvSpPr>
          <p:nvPr>
            <p:ph type="ctrTitle"/>
          </p:nvPr>
        </p:nvSpPr>
        <p:spPr>
          <a:xfrm>
            <a:off x="516467" y="2207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164" name="Google Shape;164;g891c16c26b_0_16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600"/>
                <a:buNone/>
              </a:pPr>
              <a:t>6</a:t>
            </a:fld>
            <a:endParaRPr/>
          </a:p>
        </p:txBody>
      </p:sp>
      <p:grpSp>
        <p:nvGrpSpPr>
          <p:cNvPr id="165" name="Google Shape;165;g891c16c26b_0_163"/>
          <p:cNvGrpSpPr/>
          <p:nvPr/>
        </p:nvGrpSpPr>
        <p:grpSpPr>
          <a:xfrm>
            <a:off x="516463" y="1206686"/>
            <a:ext cx="4690904" cy="4796101"/>
            <a:chOff x="516463" y="962766"/>
            <a:chExt cx="4690904" cy="4856811"/>
          </a:xfrm>
        </p:grpSpPr>
        <p:sp>
          <p:nvSpPr>
            <p:cNvPr id="166" name="Google Shape;166;g891c16c26b_0_163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6B88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01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g891c16c26b_0_163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C67C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02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g891c16c26b_0_163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777E5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03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g891c16c26b_0_163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04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0" name="Google Shape;170;g891c16c26b_0_163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05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g891c16c26b_0_163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06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g891c16c26b_0_163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07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g891c16c26b_0_163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6B88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08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g891c16c26b_0_163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964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09</a:t>
              </a:r>
              <a:endParaRPr sz="16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g891c16c26b_0_163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Contents of the program</a:t>
              </a:r>
              <a:endParaRPr/>
            </a:p>
          </p:txBody>
        </p:sp>
        <p:sp>
          <p:nvSpPr>
            <p:cNvPr id="176" name="Google Shape;176;g891c16c26b_0_163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Our Team</a:t>
              </a:r>
              <a:endParaRPr/>
            </a:p>
          </p:txBody>
        </p:sp>
        <p:sp>
          <p:nvSpPr>
            <p:cNvPr id="177" name="Google Shape;177;g891c16c26b_0_163"/>
            <p:cNvSpPr txBox="1"/>
            <p:nvPr/>
          </p:nvSpPr>
          <p:spPr>
            <a:xfrm>
              <a:off x="1253067" y="211262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Our Journey</a:t>
              </a:r>
              <a:endParaRPr/>
            </a:p>
          </p:txBody>
        </p:sp>
        <p:sp>
          <p:nvSpPr>
            <p:cNvPr id="178" name="Google Shape;178;g891c16c26b_0_163"/>
            <p:cNvSpPr txBox="1"/>
            <p:nvPr/>
          </p:nvSpPr>
          <p:spPr>
            <a:xfrm>
              <a:off x="1253067" y="32107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Engineering Practices</a:t>
              </a:r>
              <a:endParaRPr/>
            </a:p>
          </p:txBody>
        </p:sp>
        <p:sp>
          <p:nvSpPr>
            <p:cNvPr id="179" name="Google Shape;179;g891c16c26b_0_163"/>
            <p:cNvSpPr txBox="1"/>
            <p:nvPr/>
          </p:nvSpPr>
          <p:spPr>
            <a:xfrm>
              <a:off x="1253067" y="375597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Tech Stack</a:t>
              </a:r>
              <a:endParaRPr/>
            </a:p>
          </p:txBody>
        </p:sp>
        <p:sp>
          <p:nvSpPr>
            <p:cNvPr id="180" name="Google Shape;180;g891c16c26b_0_163"/>
            <p:cNvSpPr txBox="1"/>
            <p:nvPr/>
          </p:nvSpPr>
          <p:spPr>
            <a:xfrm>
              <a:off x="1253067" y="486415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Demo</a:t>
              </a:r>
              <a:endParaRPr/>
            </a:p>
          </p:txBody>
        </p:sp>
        <p:sp>
          <p:nvSpPr>
            <p:cNvPr id="181" name="Google Shape;181;g891c16c26b_0_163"/>
            <p:cNvSpPr txBox="1"/>
            <p:nvPr/>
          </p:nvSpPr>
          <p:spPr>
            <a:xfrm>
              <a:off x="1253067" y="541346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Questions</a:t>
              </a:r>
              <a:endParaRPr/>
            </a:p>
          </p:txBody>
        </p:sp>
      </p:grpSp>
      <p:sp>
        <p:nvSpPr>
          <p:cNvPr id="182" name="Google Shape;182;g891c16c26b_0_163"/>
          <p:cNvSpPr txBox="1"/>
          <p:nvPr/>
        </p:nvSpPr>
        <p:spPr>
          <a:xfrm>
            <a:off x="1253067" y="2861118"/>
            <a:ext cx="3954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Project Goals</a:t>
            </a:r>
            <a:endParaRPr/>
          </a:p>
        </p:txBody>
      </p:sp>
      <p:sp>
        <p:nvSpPr>
          <p:cNvPr id="183" name="Google Shape;183;g891c16c26b_0_163"/>
          <p:cNvSpPr txBox="1"/>
          <p:nvPr/>
        </p:nvSpPr>
        <p:spPr>
          <a:xfrm>
            <a:off x="1253067" y="4535083"/>
            <a:ext cx="3954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Challenges and Learnings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None/>
              </a:pPr>
              <a:t>7</a:t>
            </a:fld>
            <a:endParaRPr/>
          </a:p>
        </p:txBody>
      </p:sp>
      <p:sp>
        <p:nvSpPr>
          <p:cNvPr id="189" name="Google Shape;189;p3"/>
          <p:cNvSpPr txBox="1"/>
          <p:nvPr/>
        </p:nvSpPr>
        <p:spPr>
          <a:xfrm>
            <a:off x="348175" y="379194"/>
            <a:ext cx="108174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4000" b="0" i="0" u="none" strike="noStrike" cap="none">
                <a:solidFill>
                  <a:srgbClr val="4A86E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Contents of the Program</a:t>
            </a:r>
            <a:endParaRPr sz="4000" b="0" i="0" u="none" strike="noStrike" cap="none">
              <a:solidFill>
                <a:srgbClr val="4A86E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375000" y="1507125"/>
            <a:ext cx="6566100" cy="4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Unix and Linux Programming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Git and Github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UML (Unified Modelling Language)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 (Core)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Rest APIs in Java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MySQL database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Char char="-"/>
            </a:pPr>
            <a:r>
              <a:rPr lang="en-US"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Dropwizard</a:t>
            </a:r>
            <a:endParaRPr sz="25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7624200" y="379200"/>
            <a:ext cx="41826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Duration: 3 weeks</a:t>
            </a:r>
            <a:endParaRPr sz="3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8a7b35bf37_0_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436" r="5436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B7265"/>
          </a:solidFill>
          <a:ln>
            <a:noFill/>
          </a:ln>
        </p:spPr>
      </p:pic>
      <p:sp>
        <p:nvSpPr>
          <p:cNvPr id="198" name="Google Shape;198;g8a7b35bf37_0_27"/>
          <p:cNvSpPr txBox="1">
            <a:spLocks noGrp="1"/>
          </p:cNvSpPr>
          <p:nvPr>
            <p:ph type="ctrTitle"/>
          </p:nvPr>
        </p:nvSpPr>
        <p:spPr>
          <a:xfrm>
            <a:off x="1552381" y="2478746"/>
            <a:ext cx="2847000" cy="19005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ill Sans"/>
              <a:buNone/>
            </a:pPr>
            <a:r>
              <a:rPr lang="en-US" sz="4400"/>
              <a:t>OUR TEAM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a7b35bf37_0_12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endParaRPr/>
          </a:p>
        </p:txBody>
      </p:sp>
      <p:sp>
        <p:nvSpPr>
          <p:cNvPr id="205" name="Google Shape;205;g8a7b35bf37_0_12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 : </a:t>
            </a:r>
            <a:r>
              <a:rPr lang="en-US" b="0"/>
              <a:t>Mr. Amit Kr. Balyan</a:t>
            </a:r>
            <a:endParaRPr b="0"/>
          </a:p>
        </p:txBody>
      </p:sp>
      <p:sp>
        <p:nvSpPr>
          <p:cNvPr id="206" name="Google Shape;206;g8a7b35bf37_0_124"/>
          <p:cNvSpPr txBox="1">
            <a:spLocks noGrp="1"/>
          </p:cNvSpPr>
          <p:nvPr>
            <p:ph type="ctrTitle"/>
          </p:nvPr>
        </p:nvSpPr>
        <p:spPr>
          <a:xfrm>
            <a:off x="972600" y="39829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Trainee : </a:t>
            </a:r>
            <a:r>
              <a:rPr lang="en-US" b="0"/>
              <a:t>Kunal Sachdeva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PresentationFormat>Custom</PresentationFormat>
  <Paragraphs>189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Lato</vt:lpstr>
      <vt:lpstr>Poppins</vt:lpstr>
      <vt:lpstr>Raleway</vt:lpstr>
      <vt:lpstr>Poppins Medium</vt:lpstr>
      <vt:lpstr>Gill Sans</vt:lpstr>
      <vt:lpstr>Calibri</vt:lpstr>
      <vt:lpstr>Streamline</vt:lpstr>
      <vt:lpstr>Slide 1</vt:lpstr>
      <vt:lpstr>Slide 2</vt:lpstr>
      <vt:lpstr>Framework for 3 weeks program</vt:lpstr>
      <vt:lpstr>Stakeholders</vt:lpstr>
      <vt:lpstr>3 WEEKS OF TRAINING + PROJECT DEMO  </vt:lpstr>
      <vt:lpstr>Agenda</vt:lpstr>
      <vt:lpstr>Slide 7</vt:lpstr>
      <vt:lpstr>OUR TEAM</vt:lpstr>
      <vt:lpstr>Trainer  : Mr. Amit Kr. Balyan</vt:lpstr>
      <vt:lpstr>Our Journey</vt:lpstr>
      <vt:lpstr>Slide 11</vt:lpstr>
      <vt:lpstr>Slide 12</vt:lpstr>
      <vt:lpstr>Project Goals</vt:lpstr>
      <vt:lpstr>Our Vision</vt:lpstr>
      <vt:lpstr>Use Case</vt:lpstr>
      <vt:lpstr>Class     Diagram</vt:lpstr>
      <vt:lpstr>Activity Diagrams Sequence Diagrams Component Diagrams Deployment Diagrams</vt:lpstr>
      <vt:lpstr>Java  Fundamentals</vt:lpstr>
      <vt:lpstr>UML to CODE</vt:lpstr>
      <vt:lpstr>Database</vt:lpstr>
      <vt:lpstr>Integrating JAVA code with the database : JDBC</vt:lpstr>
      <vt:lpstr>Database Schema</vt:lpstr>
      <vt:lpstr>Taking the REST way!</vt:lpstr>
      <vt:lpstr>Dropwizard</vt:lpstr>
      <vt:lpstr>Engineering Practices</vt:lpstr>
      <vt:lpstr>Slide 26</vt:lpstr>
      <vt:lpstr>Tech Stack</vt:lpstr>
      <vt:lpstr>Slide 28</vt:lpstr>
      <vt:lpstr>Challenges  &amp; Learnings</vt:lpstr>
      <vt:lpstr>Demo</vt:lpstr>
      <vt:lpstr>Questions</vt:lpstr>
      <vt:lpstr>  Our next starts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Wailam Pan</dc:creator>
  <cp:lastModifiedBy>Dr. Hardeep</cp:lastModifiedBy>
  <cp:revision>1</cp:revision>
  <dcterms:created xsi:type="dcterms:W3CDTF">2018-11-16T01:56:21Z</dcterms:created>
  <dcterms:modified xsi:type="dcterms:W3CDTF">2020-06-19T05:26:31Z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